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Override+xml" PartName="/ppt/theme/themeOverride1.xml"/>
  <Override ContentType="application/vnd.openxmlformats-officedocument.presentationml.viewProps+xml" PartName="/ppt/viewProps.xml"/>
</Types>
</file>

<file path=_rels/.rels><?xml version="1.0" encoding="UTF-8" ?><Relationships xmlns="http://schemas.openxmlformats.org/package/2006/relationships"><Relationship Target="ppt/presentation.xml" Type="http://schemas.openxmlformats.org/officeDocument/2006/relationships/officeDocument" Id="rId1"></Relationship><Relationship Target="docProps/core.xml" Type="http://schemas.openxmlformats.org/package/2006/relationships/metadata/core-properties" Id="rId5"></Relationship><Relationship Target="docProps/thumbnail.jpeg" Type="http://schemas.openxmlformats.org/package/2006/relationships/metadata/thumbnail" Id="rId6"></Relationship><Relationship Target="docProps/app.xml" Type="http://schemas.openxmlformats.org/officeDocument/2006/relationships/extended-properties" Id="rId7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77" r:id="rId1"/>
  </p:sldMasterIdLst>
  <p:sldIdLst>
    <p:sldId id="260" r:id="rId2"/>
    <p:sldId id="256" r:id="rId3"/>
    <p:sldId id="259" r:id="rId4"/>
    <p:sldId id="257" r:id="rId5"/>
    <p:sldId id="258" r:id="rId6"/>
    <p:sldId id="261" r:id="rId7"/>
  </p:sldIdLst>
  <p:sldSz cx="12192000" cy="6858000"/>
  <p:notesSz cx="6797675" cy="9928225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86408" autoAdjust="0"/>
  </p:normalViewPr>
  <p:slideViewPr>
    <p:cSldViewPr snapToGrid="0">
      <p:cViewPr varScale="1">
        <p:scale>
          <a:sx n="103" d="100"/>
          <a:sy n="103" d="100"/>
        </p:scale>
        <p:origin x="138" y="3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14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?><Relationships xmlns="http://schemas.openxmlformats.org/package/2006/relationships"><Relationship Target="presProps.xml" Type="http://schemas.openxmlformats.org/officeDocument/2006/relationships/presProps" Id="rId8"></Relationship><Relationship Target="slides/slide2.xml" Type="http://schemas.openxmlformats.org/officeDocument/2006/relationships/slide" Id="rId3"></Relationship><Relationship Target="slides/slide6.xml" Type="http://schemas.openxmlformats.org/officeDocument/2006/relationships/slide" Id="rId7"></Relationship><Relationship Target="slides/slide1.xml" Type="http://schemas.openxmlformats.org/officeDocument/2006/relationships/slide" Id="rId2"></Relationship><Relationship Target="slideMasters/slideMaster1.xml" Type="http://schemas.openxmlformats.org/officeDocument/2006/relationships/slideMaster" Id="rId1"></Relationship><Relationship Target="slides/slide5.xml" Type="http://schemas.openxmlformats.org/officeDocument/2006/relationships/slide" Id="rId6"></Relationship><Relationship Target="tableStyles.xml" Type="http://schemas.openxmlformats.org/officeDocument/2006/relationships/tableStyles" Id="rId11"></Relationship><Relationship Target="slides/slide4.xml" Type="http://schemas.openxmlformats.org/officeDocument/2006/relationships/slide" Id="rId5"></Relationship><Relationship Target="theme/theme1.xml" Type="http://schemas.openxmlformats.org/officeDocument/2006/relationships/theme" Id="rId10"></Relationship><Relationship Target="slides/slide3.xml" Type="http://schemas.openxmlformats.org/officeDocument/2006/relationships/slide" Id="rId4"></Relationship><Relationship Target="viewProps.xml" Type="http://schemas.openxmlformats.org/officeDocument/2006/relationships/viewProps" Id="rId9"></Relationship></Relationships>
</file>

<file path=ppt/slideLayouts/_rels/slideLayout1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0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1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2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3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4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5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6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17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2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3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4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5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6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7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8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_rels/slideLayout9.xml.rels><?xml version="1.0" encoding="UTF-8" ?><Relationships xmlns="http://schemas.openxmlformats.org/package/2006/relationships"><Relationship Target="../slideMasters/slideMaster1.xml" Type="http://schemas.openxmlformats.org/officeDocument/2006/relationships/slideMaster" Id="rId1"></Relationship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128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37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924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539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370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573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79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658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3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76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80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838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57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155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91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26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44437"/>
      </p:ext>
    </p:extLst>
  </p:cSld>
  <p:clrMapOvr>
    <a:masterClrMapping/>
  </p:clrMapOvr>
</p:sldLayout>
</file>

<file path=ppt/slideMasters/_rels/slideMaster1.xml.rels><?xml version="1.0" encoding="UTF-8" ?><Relationships xmlns="http://schemas.openxmlformats.org/package/2006/relationships"><Relationship Target="../slideLayouts/slideLayout8.xml" Type="http://schemas.openxmlformats.org/officeDocument/2006/relationships/slideLayout" Id="rId8"></Relationship><Relationship Target="../slideLayouts/slideLayout13.xml" Type="http://schemas.openxmlformats.org/officeDocument/2006/relationships/slideLayout" Id="rId13"></Relationship><Relationship Target="../theme/theme1.xml" Type="http://schemas.openxmlformats.org/officeDocument/2006/relationships/theme" Id="rId18"></Relationship><Relationship Target="../slideLayouts/slideLayout3.xml" Type="http://schemas.openxmlformats.org/officeDocument/2006/relationships/slideLayout" Id="rId3"></Relationship><Relationship Target="../slideLayouts/slideLayout7.xml" Type="http://schemas.openxmlformats.org/officeDocument/2006/relationships/slideLayout" Id="rId7"></Relationship><Relationship Target="../slideLayouts/slideLayout12.xml" Type="http://schemas.openxmlformats.org/officeDocument/2006/relationships/slideLayout" Id="rId12"></Relationship><Relationship Target="../slideLayouts/slideLayout17.xml" Type="http://schemas.openxmlformats.org/officeDocument/2006/relationships/slideLayout" Id="rId17"></Relationship><Relationship Target="../slideLayouts/slideLayout2.xml" Type="http://schemas.openxmlformats.org/officeDocument/2006/relationships/slideLayout" Id="rId2"></Relationship><Relationship Target="../slideLayouts/slideLayout16.xml" Type="http://schemas.openxmlformats.org/officeDocument/2006/relationships/slideLayout" Id="rId16"></Relationship><Relationship Target="../slideLayouts/slideLayout1.xml" Type="http://schemas.openxmlformats.org/officeDocument/2006/relationships/slideLayout" Id="rId1"></Relationship><Relationship Target="../slideLayouts/slideLayout6.xml" Type="http://schemas.openxmlformats.org/officeDocument/2006/relationships/slideLayout" Id="rId6"></Relationship><Relationship Target="../slideLayouts/slideLayout11.xml" Type="http://schemas.openxmlformats.org/officeDocument/2006/relationships/slideLayout" Id="rId11"></Relationship><Relationship Target="../slideLayouts/slideLayout5.xml" Type="http://schemas.openxmlformats.org/officeDocument/2006/relationships/slideLayout" Id="rId5"></Relationship><Relationship Target="../slideLayouts/slideLayout15.xml" Type="http://schemas.openxmlformats.org/officeDocument/2006/relationships/slideLayout" Id="rId15"></Relationship><Relationship Target="../slideLayouts/slideLayout10.xml" Type="http://schemas.openxmlformats.org/officeDocument/2006/relationships/slideLayout" Id="rId10"></Relationship><Relationship Target="../slideLayouts/slideLayout4.xml" Type="http://schemas.openxmlformats.org/officeDocument/2006/relationships/slideLayout" Id="rId4"></Relationship><Relationship Target="../slideLayouts/slideLayout9.xml" Type="http://schemas.openxmlformats.org/officeDocument/2006/relationships/slideLayout" Id="rId9"></Relationship><Relationship Target="../slideLayouts/slideLayout14.xml" Type="http://schemas.openxmlformats.org/officeDocument/2006/relationships/slideLayout" Id="rId14"></Relationship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93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?><Relationships xmlns="http://schemas.openxmlformats.org/package/2006/relationships"><Relationship Target="../media/image2.png" Type="http://schemas.openxmlformats.org/officeDocument/2006/relationships/image" Id="rId3"></Relationship><Relationship Target="../slideLayouts/slideLayout1.xml" Type="http://schemas.openxmlformats.org/officeDocument/2006/relationships/slideLayout" Id="rId2"></Relationship><Relationship Target="../theme/themeOverride1.xml" Type="http://schemas.openxmlformats.org/officeDocument/2006/relationships/themeOverride" Id="rId1"></Relationship><Relationship Target="../media/image3.png" Type="http://schemas.openxmlformats.org/officeDocument/2006/relationships/image" Id="rId4"></Relationship></Relationships>
</file>

<file path=ppt/slides/_rels/slide2.xml.rels><?xml version="1.0" encoding="UTF-8" ?><Relationships xmlns="http://schemas.openxmlformats.org/package/2006/relationships"><Relationship Target="../media/image3.png" Type="http://schemas.openxmlformats.org/officeDocument/2006/relationships/image" Id="rId2"></Relationship><Relationship Target="../slideLayouts/slideLayout1.xml" Type="http://schemas.openxmlformats.org/officeDocument/2006/relationships/slideLayout" Id="rId1"></Relationship></Relationships>
</file>

<file path=ppt/slides/_rels/slide3.xml.rels><?xml version="1.0" encoding="UTF-8" ?><Relationships xmlns="http://schemas.openxmlformats.org/package/2006/relationships"><Relationship Target="../media/image3.png" Type="http://schemas.openxmlformats.org/officeDocument/2006/relationships/image" Id="rId2"></Relationship><Relationship Target="../slideLayouts/slideLayout1.xml" Type="http://schemas.openxmlformats.org/officeDocument/2006/relationships/slideLayout" Id="rId1"></Relationship></Relationships>
</file>

<file path=ppt/slides/_rels/slide4.xml.rels><?xml version="1.0" encoding="UTF-8" ?><Relationships xmlns="http://schemas.openxmlformats.org/package/2006/relationships"><Relationship Target="../media/image3.png" Type="http://schemas.openxmlformats.org/officeDocument/2006/relationships/image" Id="rId2"></Relationship><Relationship Target="../slideLayouts/slideLayout2.xml" Type="http://schemas.openxmlformats.org/officeDocument/2006/relationships/slideLayout" Id="rId1"></Relationship></Relationships>
</file>

<file path=ppt/slides/_rels/slide5.xml.rels><?xml version="1.0" encoding="UTF-8" ?><Relationships xmlns="http://schemas.openxmlformats.org/package/2006/relationships"><Relationship Target="../media/image3.png" Type="http://schemas.openxmlformats.org/officeDocument/2006/relationships/image" Id="rId2"></Relationship><Relationship Target="../slideLayouts/slideLayout2.xml" Type="http://schemas.openxmlformats.org/officeDocument/2006/relationships/slideLayout" Id="rId1"></Relationship></Relationships>
</file>

<file path=ppt/slides/_rels/slide6.xml.rels><?xml version="1.0" encoding="UTF-8" ?><Relationships xmlns="http://schemas.openxmlformats.org/package/2006/relationships"><Relationship Target="../media/image4.png" Type="http://schemas.openxmlformats.org/officeDocument/2006/relationships/image" Id="rId2"></Relationship><Relationship Target="../slideLayouts/slideLayout2.xml" Type="http://schemas.openxmlformats.org/officeDocument/2006/relationships/slideLayout" Id="rId1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3717984" y="715834"/>
            <a:ext cx="7901797" cy="1233735"/>
          </a:xfrm>
        </p:spPr>
        <p:txBody>
          <a:bodyPr>
            <a:normAutofit/>
          </a:bodyPr>
          <a:lstStyle/>
          <a:p>
            <a:r>
              <a:rPr lang="he-IL" b="1" dirty="0">
                <a:solidFill>
                  <a:srgbClr val="C00000"/>
                </a:solidFill>
                <a:latin typeface="David" pitchFamily="34" charset="-79"/>
                <a:cs typeface="David" pitchFamily="34" charset="-79"/>
              </a:rPr>
              <a:t>משרד עו"ד אהד </a:t>
            </a:r>
            <a:r>
              <a:rPr lang="he-IL" b="1" dirty="0" err="1">
                <a:solidFill>
                  <a:srgbClr val="C00000"/>
                </a:solidFill>
                <a:latin typeface="David" pitchFamily="34" charset="-79"/>
                <a:cs typeface="David" pitchFamily="34" charset="-79"/>
              </a:rPr>
              <a:t>ושות</a:t>
            </a:r>
            <a:r>
              <a:rPr lang="he-IL" b="1" dirty="0">
                <a:solidFill>
                  <a:srgbClr val="C00000"/>
                </a:solidFill>
                <a:latin typeface="David" pitchFamily="34" charset="-79"/>
                <a:cs typeface="David" pitchFamily="34" charset="-79"/>
              </a:rPr>
              <a:t>'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8543" y="2516879"/>
            <a:ext cx="5896455" cy="393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תמונה 5" descr="תמונה שמכילה טקסט  התיאור נוצר באופן אוטומטי">
            <a:extLst>
              <a:ext uri="{FF2B5EF4-FFF2-40B4-BE49-F238E27FC236}">
                <a16:creationId xmlns:a16="http://schemas.microsoft.com/office/drawing/2014/main" id="{A3E0C6E9-C357-4DEE-8CD7-8D1FDB3738C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1495" y="253682"/>
            <a:ext cx="4192857" cy="69530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5396883" y="956666"/>
            <a:ext cx="6440949" cy="799225"/>
          </a:xfrm>
        </p:spPr>
        <p:txBody>
          <a:bodyPr>
            <a:normAutofit fontScale="90000"/>
          </a:bodyPr>
          <a:lstStyle/>
          <a:p>
            <a:r>
              <a:rPr lang="he-IL" b="1" dirty="0">
                <a:solidFill>
                  <a:srgbClr val="C00000"/>
                </a:solidFill>
                <a:cs typeface="Times New Roman"/>
              </a:rPr>
              <a:t>תמ"א 38 - צוות המשרד</a:t>
            </a:r>
            <a:r>
              <a:rPr lang="he-IL" dirty="0">
                <a:cs typeface="Times New Roman"/>
              </a:rPr>
              <a:t> 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2475780" y="1699404"/>
            <a:ext cx="9497683" cy="4223148"/>
          </a:xfrm>
        </p:spPr>
        <p:txBody>
          <a:bodyPr vert="horz" lIns="91440" tIns="45720" rIns="91440" bIns="45720" rtlCol="1" anchor="t">
            <a:normAutofit/>
          </a:bodyPr>
          <a:lstStyle/>
          <a:p>
            <a:pPr fontAlgn="base"/>
            <a:r>
              <a:rPr lang="he-IL" dirty="0"/>
              <a:t>​</a:t>
            </a:r>
          </a:p>
          <a:p>
            <a:pPr fontAlgn="base"/>
            <a:r>
              <a:rPr lang="he-IL" sz="4400" b="1" dirty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Times New Roman"/>
              </a:rPr>
              <a:t>נגה אהד</a:t>
            </a:r>
            <a:r>
              <a:rPr lang="he-IL" sz="3200" b="1" dirty="0"/>
              <a:t>- </a:t>
            </a:r>
            <a:r>
              <a:rPr lang="he-IL" sz="3200" dirty="0">
                <a:latin typeface="David" pitchFamily="34" charset="-79"/>
                <a:cs typeface="David" pitchFamily="34" charset="-79"/>
              </a:rPr>
              <a:t>שופטת מחוזית בכירה (בדימוס)- ראש המשרד</a:t>
            </a:r>
            <a:r>
              <a:rPr lang="he-IL" sz="3200" b="1" dirty="0"/>
              <a:t>​</a:t>
            </a:r>
          </a:p>
          <a:p>
            <a:pPr fontAlgn="base"/>
            <a:r>
              <a:rPr lang="he-IL" sz="4400" b="1" dirty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Times New Roman"/>
              </a:rPr>
              <a:t>עו"ד אורי אהד</a:t>
            </a:r>
            <a:r>
              <a:rPr lang="he-IL" sz="3200" dirty="0"/>
              <a:t>- </a:t>
            </a:r>
            <a:r>
              <a:rPr lang="he-IL" sz="3200" dirty="0">
                <a:latin typeface="David" pitchFamily="34" charset="-79"/>
                <a:cs typeface="David" pitchFamily="34" charset="-79"/>
              </a:rPr>
              <a:t>מנהל תחום התחדשות עירונית</a:t>
            </a:r>
            <a:r>
              <a:rPr lang="he-IL" sz="3200" b="1" dirty="0"/>
              <a:t>​</a:t>
            </a:r>
          </a:p>
          <a:p>
            <a:pPr fontAlgn="base"/>
            <a:r>
              <a:rPr lang="he-IL" sz="4400" b="1" dirty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Times New Roman"/>
              </a:rPr>
              <a:t>אורי ורון</a:t>
            </a:r>
            <a:r>
              <a:rPr lang="he-IL" sz="2800" dirty="0">
                <a:ln w="3175" cmpd="sng">
                  <a:noFill/>
                </a:ln>
                <a:latin typeface="+mj-lt"/>
                <a:ea typeface="+mj-ea"/>
                <a:cs typeface="Times New Roman"/>
              </a:rPr>
              <a:t>-</a:t>
            </a:r>
            <a:r>
              <a:rPr lang="he-IL" sz="4400" b="1" dirty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he-IL" sz="2800" dirty="0">
                <a:latin typeface="David" pitchFamily="34" charset="-79"/>
                <a:cs typeface="David" pitchFamily="34" charset="-79"/>
              </a:rPr>
              <a:t>מפקח בניה וליווי הנדסי צמוד, מהנדס העיר לשעבר</a:t>
            </a:r>
            <a:endParaRPr lang="en-US" sz="2800" b="1" dirty="0"/>
          </a:p>
          <a:p>
            <a:pPr fontAlgn="base"/>
            <a:r>
              <a:rPr lang="he-IL" sz="4400" b="1" dirty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Times New Roman"/>
              </a:rPr>
              <a:t>מירב ניר אהד </a:t>
            </a:r>
            <a:r>
              <a:rPr lang="he-IL" sz="2800" dirty="0">
                <a:ln w="3175" cmpd="sng">
                  <a:noFill/>
                </a:ln>
                <a:latin typeface="+mj-lt"/>
                <a:ea typeface="+mj-ea"/>
                <a:cs typeface="Times New Roman"/>
              </a:rPr>
              <a:t>–</a:t>
            </a:r>
            <a:r>
              <a:rPr lang="he-IL" sz="4400" b="1" dirty="0">
                <a:ln w="3175" cmpd="sng">
                  <a:noFill/>
                </a:ln>
                <a:solidFill>
                  <a:srgbClr val="C00000"/>
                </a:solidFill>
                <a:latin typeface="+mj-lt"/>
                <a:ea typeface="+mj-ea"/>
                <a:cs typeface="Times New Roman"/>
              </a:rPr>
              <a:t> </a:t>
            </a:r>
            <a:r>
              <a:rPr lang="he-IL" sz="3200" dirty="0">
                <a:latin typeface="David" pitchFamily="34" charset="-79"/>
                <a:cs typeface="David" pitchFamily="34" charset="-79"/>
              </a:rPr>
              <a:t>מתמחה, אחראית קשרי דיירים</a:t>
            </a:r>
            <a:endParaRPr lang="en-US" sz="3200" dirty="0">
              <a:latin typeface="David" pitchFamily="34" charset="-79"/>
              <a:cs typeface="David" pitchFamily="34" charset="-79"/>
            </a:endParaRPr>
          </a:p>
          <a:p>
            <a:endParaRPr lang="he-IL" dirty="0">
              <a:cs typeface="Arial"/>
            </a:endParaRPr>
          </a:p>
        </p:txBody>
      </p:sp>
      <p:pic>
        <p:nvPicPr>
          <p:cNvPr id="5" name="תמונה 5" descr="תמונה שמכילה טקסט  התיאור נוצר באופן אוטומטי">
            <a:extLst>
              <a:ext uri="{FF2B5EF4-FFF2-40B4-BE49-F238E27FC236}">
                <a16:creationId xmlns:a16="http://schemas.microsoft.com/office/drawing/2014/main" id="{A3E0C6E9-C357-4DEE-8CD7-8D1FDB3738C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1495" y="253682"/>
            <a:ext cx="4192857" cy="69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0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3006037" y="741713"/>
            <a:ext cx="8587863" cy="974943"/>
          </a:xfrm>
        </p:spPr>
        <p:txBody>
          <a:bodyPr>
            <a:normAutofit/>
          </a:bodyPr>
          <a:lstStyle/>
          <a:p>
            <a:r>
              <a:rPr lang="he-IL" sz="5400" b="1" dirty="0">
                <a:solidFill>
                  <a:srgbClr val="C00000"/>
                </a:solidFill>
                <a:latin typeface="David" pitchFamily="34" charset="-79"/>
                <a:cs typeface="David" pitchFamily="34" charset="-79"/>
              </a:rPr>
              <a:t>יתרונות המשרד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4515377" y="2346385"/>
            <a:ext cx="7069898" cy="3696968"/>
          </a:xfrm>
        </p:spPr>
        <p:txBody>
          <a:bodyPr>
            <a:normAutofit fontScale="85000" lnSpcReduction="20000"/>
          </a:bodyPr>
          <a:lstStyle/>
          <a:p>
            <a:pPr rtl="1">
              <a:buFont typeface="Arial" pitchFamily="34" charset="0"/>
              <a:buChar char="•"/>
            </a:pPr>
            <a:r>
              <a:rPr lang="he-IL" sz="2400" b="1" dirty="0">
                <a:latin typeface="David" pitchFamily="34" charset="-79"/>
                <a:cs typeface="David" pitchFamily="34" charset="-79"/>
              </a:rPr>
              <a:t> היכרות מעמיקה של תהליכי תכנון ובניה ואת המערכת בפתח </a:t>
            </a:r>
            <a:endParaRPr lang="en-US" sz="2400" b="1" dirty="0">
              <a:latin typeface="David" pitchFamily="34" charset="-79"/>
              <a:cs typeface="David" pitchFamily="34" charset="-79"/>
            </a:endParaRPr>
          </a:p>
          <a:p>
            <a:r>
              <a:rPr lang="he-IL" sz="2400" b="1" dirty="0">
                <a:latin typeface="David" pitchFamily="34" charset="-79"/>
                <a:cs typeface="David" pitchFamily="34" charset="-79"/>
              </a:rPr>
              <a:t>   תקווה בפרט.   </a:t>
            </a:r>
          </a:p>
          <a:p>
            <a:pPr rtl="1">
              <a:buFont typeface="Arial" pitchFamily="34" charset="0"/>
              <a:buChar char="•"/>
            </a:pPr>
            <a:r>
              <a:rPr lang="he-IL" sz="2400" b="1" dirty="0">
                <a:latin typeface="David" pitchFamily="34" charset="-79"/>
                <a:cs typeface="David" pitchFamily="34" charset="-79"/>
              </a:rPr>
              <a:t> יכולת קידום פרויקטים מול המערכת העירונית.</a:t>
            </a:r>
            <a:endParaRPr lang="en-US" sz="2400" b="1" dirty="0">
              <a:latin typeface="David" pitchFamily="34" charset="-79"/>
              <a:cs typeface="David" pitchFamily="34" charset="-79"/>
            </a:endParaRPr>
          </a:p>
          <a:p>
            <a:pPr rtl="1">
              <a:buFont typeface="Arial" pitchFamily="34" charset="0"/>
              <a:buChar char="•"/>
            </a:pPr>
            <a:r>
              <a:rPr lang="he-IL" sz="2400" b="1" dirty="0">
                <a:latin typeface="David" pitchFamily="34" charset="-79"/>
                <a:cs typeface="David" pitchFamily="34" charset="-79"/>
              </a:rPr>
              <a:t> יחס אישי, איכותי ומקצועי לכל אחד ואחד מהדיירים ולכלל  </a:t>
            </a:r>
          </a:p>
          <a:p>
            <a:pPr rtl="1"/>
            <a:r>
              <a:rPr lang="he-IL" sz="2400" b="1" dirty="0">
                <a:latin typeface="David" pitchFamily="34" charset="-79"/>
                <a:cs typeface="David" pitchFamily="34" charset="-79"/>
              </a:rPr>
              <a:t>    הדיירים כקבוצה. </a:t>
            </a:r>
            <a:endParaRPr lang="en-US" sz="2400" b="1" dirty="0">
              <a:latin typeface="David" pitchFamily="34" charset="-79"/>
              <a:cs typeface="David" pitchFamily="34" charset="-79"/>
            </a:endParaRPr>
          </a:p>
          <a:p>
            <a:pPr rtl="1">
              <a:buFont typeface="Arial" pitchFamily="34" charset="0"/>
              <a:buChar char="•"/>
            </a:pPr>
            <a:r>
              <a:rPr lang="he-IL" sz="2400" b="1" dirty="0">
                <a:latin typeface="David" pitchFamily="34" charset="-79"/>
                <a:cs typeface="David" pitchFamily="34" charset="-79"/>
              </a:rPr>
              <a:t> ניסיון עשיר ומקיף בתחום המקרקעין בכלל ותמ"א בפרט.</a:t>
            </a:r>
            <a:endParaRPr lang="en-US" sz="2400" b="1" dirty="0">
              <a:latin typeface="David" pitchFamily="34" charset="-79"/>
              <a:cs typeface="David" pitchFamily="34" charset="-79"/>
            </a:endParaRPr>
          </a:p>
          <a:p>
            <a:pPr rtl="1">
              <a:buFont typeface="Arial" pitchFamily="34" charset="0"/>
              <a:buChar char="•"/>
            </a:pPr>
            <a:r>
              <a:rPr lang="he-IL" sz="2400" b="1" dirty="0">
                <a:latin typeface="David" pitchFamily="34" charset="-79"/>
                <a:cs typeface="David" pitchFamily="34" charset="-79"/>
              </a:rPr>
              <a:t> זמני תגובה מהירים, ליווי רציף וקבוע לאורך כל התהליך.</a:t>
            </a:r>
          </a:p>
          <a:p>
            <a:pPr rtl="1">
              <a:buFont typeface="Arial" pitchFamily="34" charset="0"/>
              <a:buChar char="•"/>
            </a:pPr>
            <a:r>
              <a:rPr lang="he-IL" sz="2400" b="1" dirty="0">
                <a:latin typeface="David" pitchFamily="34" charset="-79"/>
                <a:cs typeface="David" pitchFamily="34" charset="-79"/>
              </a:rPr>
              <a:t>ניסיון בניהול משברים וניהול מו"מ</a:t>
            </a:r>
          </a:p>
          <a:p>
            <a:pPr rtl="1">
              <a:buFont typeface="Arial" pitchFamily="34" charset="0"/>
              <a:buChar char="•"/>
            </a:pPr>
            <a:r>
              <a:rPr lang="he-IL" sz="2400" b="1" dirty="0">
                <a:latin typeface="David" pitchFamily="34" charset="-79"/>
                <a:cs typeface="David" pitchFamily="34" charset="-79"/>
              </a:rPr>
              <a:t>מלווים אך ורק דיירים, לא מייצגים קבלנים/יזמים</a:t>
            </a:r>
          </a:p>
          <a:p>
            <a:endParaRPr lang="he-IL" dirty="0"/>
          </a:p>
        </p:txBody>
      </p:sp>
      <p:pic>
        <p:nvPicPr>
          <p:cNvPr id="4" name="תמונה 5" descr="תמונה שמכילה טקסט  התיאור נוצר באופן אוטומטי">
            <a:extLst>
              <a:ext uri="{FF2B5EF4-FFF2-40B4-BE49-F238E27FC236}">
                <a16:creationId xmlns:a16="http://schemas.microsoft.com/office/drawing/2014/main" id="{A3E0C6E9-C357-4DEE-8CD7-8D1FDB3738C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1495" y="253682"/>
            <a:ext cx="4192857" cy="6953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510DDD9-9B0E-46C2-AF2C-507DFA500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6541" y="448759"/>
            <a:ext cx="5869259" cy="1325563"/>
          </a:xfrm>
        </p:spPr>
        <p:txBody>
          <a:bodyPr/>
          <a:lstStyle/>
          <a:p>
            <a:r>
              <a:rPr lang="he-IL" b="1" dirty="0">
                <a:solidFill>
                  <a:srgbClr val="C00000"/>
                </a:solidFill>
                <a:latin typeface="David" pitchFamily="34" charset="-79"/>
                <a:cs typeface="David" pitchFamily="34" charset="-79"/>
              </a:rPr>
              <a:t>שלבים בהתחדשות עירונית – נקודות עיקריות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DA4F656-C7B2-45F9-AB65-67D884CF4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65231"/>
            <a:ext cx="10344701" cy="4609642"/>
          </a:xfrm>
        </p:spPr>
        <p:txBody>
          <a:bodyPr>
            <a:normAutofit fontScale="70000" lnSpcReduction="20000"/>
          </a:bodyPr>
          <a:lstStyle/>
          <a:p>
            <a:pPr algn="r" rtl="1"/>
            <a:endParaRPr lang="he-IL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אסיפת דיירים החלטה על בדיקת היתכנות לפרויקט התחדשות עירונית, בחירת נציגות ועורך דין מלווה.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מכרז קבלנים – על מנת למקסם את התמורה לדיירים והבטחת הביטחונות המלאים להליך הבניה עד לשלב מסירת הדירות (ערבויות חוק מכר, ערבות שכר דירה, ערבות מיסים, ערבות בדק)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ניהול מו"מ למיקסום התמורות (תוספת לשטח הדירה תוספת מרפסת, תוספת חניה ומחסנים, מפרט טכני ושדרגים)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חתימה על הסכם נון </a:t>
            </a:r>
            <a:r>
              <a:rPr lang="he-IL" sz="2600" b="1" dirty="0" err="1">
                <a:latin typeface="David" pitchFamily="34" charset="-79"/>
                <a:cs typeface="David" pitchFamily="34" charset="-79"/>
              </a:rPr>
              <a:t>שופ</a:t>
            </a:r>
            <a:r>
              <a:rPr lang="he-IL" sz="2600" b="1" dirty="0">
                <a:latin typeface="David" pitchFamily="34" charset="-79"/>
                <a:cs typeface="David" pitchFamily="34" charset="-79"/>
              </a:rPr>
              <a:t> המכיל את עקרונות החוזה.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חתימת חוזה.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חתימת מסמכי ליווי בנקאי וערבויות.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הוצאת היתר בניה.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פינוי הדירות.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הריסת הבניין.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he-IL" sz="2600" b="1" dirty="0">
                <a:latin typeface="David" pitchFamily="34" charset="-79"/>
                <a:cs typeface="David" pitchFamily="34" charset="-79"/>
              </a:rPr>
              <a:t>תחילת עבודות הבניה. בין 29 ל-34 חודשים עד לקבלת מפתח.</a:t>
            </a:r>
          </a:p>
          <a:p>
            <a:pPr algn="r" rtl="1"/>
            <a:endParaRPr lang="he-IL" dirty="0"/>
          </a:p>
          <a:p>
            <a:pPr algn="r" rtl="1"/>
            <a:endParaRPr lang="he-IL" dirty="0"/>
          </a:p>
        </p:txBody>
      </p:sp>
      <p:pic>
        <p:nvPicPr>
          <p:cNvPr id="5" name="תמונה 5" descr="תמונה שמכילה טקסט  התיאור נוצר באופן אוטומטי">
            <a:extLst>
              <a:ext uri="{FF2B5EF4-FFF2-40B4-BE49-F238E27FC236}">
                <a16:creationId xmlns:a16="http://schemas.microsoft.com/office/drawing/2014/main" id="{46E2B95B-A115-4BDE-BFAF-D09E682DE5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1495" y="253682"/>
            <a:ext cx="4192857" cy="69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007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BB3C511-B963-4584-8CF5-A064817FF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9472" y="979107"/>
            <a:ext cx="7323825" cy="1325563"/>
          </a:xfrm>
        </p:spPr>
        <p:txBody>
          <a:bodyPr>
            <a:normAutofit/>
          </a:bodyPr>
          <a:lstStyle/>
          <a:p>
            <a:r>
              <a:rPr lang="he-IL" sz="3600" b="1" dirty="0">
                <a:solidFill>
                  <a:srgbClr val="C0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עורך דין שמלווה אותך מהצעד הראשון - החשיבות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303EE3A-A484-4575-A6F8-68F296437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777" y="2234240"/>
            <a:ext cx="10355521" cy="4440880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חשוב!! ללא מנהלים מו"מ ולא חותמים על אף מסמך ללא עו"ד!</a:t>
            </a:r>
          </a:p>
          <a:p>
            <a:pPr algn="r" rtl="1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הליווי המשפטי חולש על </a:t>
            </a:r>
            <a:r>
              <a:rPr lang="he-IL" sz="2800" b="1" u="sng" dirty="0">
                <a:latin typeface="David" panose="020E0502060401010101" pitchFamily="34" charset="-79"/>
                <a:cs typeface="David" panose="020E0502060401010101" pitchFamily="34" charset="-79"/>
              </a:rPr>
              <a:t>כל השלבים בפרויקט </a:t>
            </a:r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עד לקבלת מפתח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ה</a:t>
            </a:r>
            <a:r>
              <a:rPr lang="he-IL" b="1" i="0" dirty="0">
                <a:effectLst/>
                <a:latin typeface="David" panose="020E0502060401010101" pitchFamily="34" charset="-79"/>
                <a:cs typeface="David" panose="020E0502060401010101" pitchFamily="34" charset="-79"/>
              </a:rPr>
              <a:t>חל מניהול המו"מ מול היזם, גיבוש הסכמות בי הצדדים ותרגומן לחוזה דרך שלבי התכנון, ליווי הבנייה ועד סיום הפרויקט וביצוע הרישום בטאבו.</a:t>
            </a:r>
          </a:p>
          <a:p>
            <a:pPr algn="r" rtl="1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מעבר ליכולות משפטיות יש צורך </a:t>
            </a:r>
            <a:r>
              <a:rPr lang="he-IL" sz="2800" b="1" u="sng" dirty="0">
                <a:latin typeface="David" panose="020E0502060401010101" pitchFamily="34" charset="-79"/>
                <a:cs typeface="David" panose="020E0502060401010101" pitchFamily="34" charset="-79"/>
              </a:rPr>
              <a:t>ביכולות בינאישיות </a:t>
            </a:r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להצליח להביא להסכמות בין הדיירים לבין עצמם ובין הדיירים לקבלן/יזם.</a:t>
            </a:r>
          </a:p>
          <a:p>
            <a:pPr algn="r" rtl="1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עו"ד שמחויב רק </a:t>
            </a:r>
            <a:r>
              <a:rPr lang="he-IL" sz="2800" b="1" u="sng" dirty="0">
                <a:latin typeface="David" panose="020E0502060401010101" pitchFamily="34" charset="-79"/>
                <a:cs typeface="David" panose="020E0502060401010101" pitchFamily="34" charset="-79"/>
              </a:rPr>
              <a:t>אליכם הדיירים </a:t>
            </a:r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ולא מייצג בפרויקט אחד יזמים/קבלנים.</a:t>
            </a:r>
            <a:endParaRPr lang="he-IL" b="1" i="0" dirty="0">
              <a:effectLst/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r" rtl="1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כמה זה עולה לכם? כלום. שכ"ט נקבע רק לאחר שאתם הדיירים בוחרים </a:t>
            </a:r>
          </a:p>
          <a:p>
            <a:pPr marL="0" indent="0" algn="r" rtl="1">
              <a:buNone/>
            </a:pPr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    קבלן/יזם והוא משולם על ידו.</a:t>
            </a:r>
          </a:p>
        </p:txBody>
      </p:sp>
      <p:pic>
        <p:nvPicPr>
          <p:cNvPr id="6" name="תמונה 5" descr="תמונה שמכילה טקסט  התיאור נוצר באופן אוטומטי">
            <a:extLst>
              <a:ext uri="{FF2B5EF4-FFF2-40B4-BE49-F238E27FC236}">
                <a16:creationId xmlns:a16="http://schemas.microsoft.com/office/drawing/2014/main" id="{8F910980-259B-4F5F-A947-B5A464F2FF9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1495" y="253682"/>
            <a:ext cx="4192857" cy="69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95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EF3797F2-2906-4039-8391-9033AA30E7E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92560" y="4106288"/>
            <a:ext cx="1769294" cy="1132526"/>
            <a:chOff x="3398" y="2560"/>
            <a:chExt cx="1192" cy="763"/>
          </a:xfrm>
          <a:gradFill>
            <a:gsLst>
              <a:gs pos="0">
                <a:schemeClr val="bg1">
                  <a:alpha val="34000"/>
                  <a:lumMod val="0"/>
                  <a:lumOff val="10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866B8F61-A31D-4049-9DC2-F7B2BBFEC1A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398" y="2560"/>
              <a:ext cx="1189" cy="76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A4BC74CF-8950-4C37-A246-2EEE537E78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bg1">
                  <a:lumMod val="65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8" y="2560"/>
              <a:ext cx="1192" cy="763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כותרת 1">
            <a:extLst>
              <a:ext uri="{FF2B5EF4-FFF2-40B4-BE49-F238E27FC236}">
                <a16:creationId xmlns:a16="http://schemas.microsoft.com/office/drawing/2014/main" id="{93508473-0F95-48DE-A2C4-B3D2B975A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5400" b="1" dirty="0">
                <a:solidFill>
                  <a:srgbClr val="C0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תודה שהקשבתם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520F1AC-6A02-443C-B983-34AF36AF4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061" y="2438399"/>
            <a:ext cx="10982131" cy="3733801"/>
          </a:xfrm>
        </p:spPr>
        <p:txBody>
          <a:bodyPr/>
          <a:lstStyle/>
          <a:p>
            <a:pPr marL="0" indent="0" algn="r" rtl="1">
              <a:buNone/>
            </a:pPr>
            <a:r>
              <a:rPr lang="he-IL" sz="2600" b="1" dirty="0">
                <a:latin typeface="David" panose="020E0502060401010101" pitchFamily="34" charset="-79"/>
                <a:cs typeface="David" panose="020E0502060401010101" pitchFamily="34" charset="-79"/>
              </a:rPr>
              <a:t>נשמח ללוות אתכם ולהתקדם איתכם יד ביד באמון ובביטחון לעבר הדירה החדשה שלכם.</a:t>
            </a:r>
          </a:p>
          <a:p>
            <a:pPr marL="0" indent="0" algn="ctr" rtl="1">
              <a:lnSpc>
                <a:spcPct val="200000"/>
              </a:lnSpc>
              <a:buNone/>
            </a:pPr>
            <a:r>
              <a:rPr lang="he-IL" b="1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יש לכם על מי לסמוך</a:t>
            </a:r>
            <a:endParaRPr lang="he-IL" b="1" dirty="0">
              <a:solidFill>
                <a:srgbClr val="C000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indent="0" algn="ctr" rtl="1">
              <a:lnSpc>
                <a:spcPct val="200000"/>
              </a:lnSpc>
              <a:buNone/>
            </a:pPr>
            <a:r>
              <a:rPr lang="he-IL" sz="2800" b="1" dirty="0">
                <a:solidFill>
                  <a:srgbClr val="C0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אורי אהד 054-5605667</a:t>
            </a:r>
          </a:p>
        </p:txBody>
      </p:sp>
    </p:spTree>
    <p:extLst>
      <p:ext uri="{BB962C8B-B14F-4D97-AF65-F5344CB8AC3E}">
        <p14:creationId xmlns:p14="http://schemas.microsoft.com/office/powerpoint/2010/main" val="19371749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Override1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377</Words>
  <Application>Microsoft Office PowerPoint</Application>
  <PresentationFormat>מסך רחב</PresentationFormat>
  <Paragraphs>41</Paragraphs>
  <Slides>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</vt:i4>
      </vt:variant>
    </vt:vector>
  </HeadingPairs>
  <TitlesOfParts>
    <vt:vector size="12" baseType="lpstr">
      <vt:lpstr>Arial</vt:lpstr>
      <vt:lpstr>Corbel</vt:lpstr>
      <vt:lpstr>David</vt:lpstr>
      <vt:lpstr>Guttman Yad-Brush</vt:lpstr>
      <vt:lpstr>Wingdings</vt:lpstr>
      <vt:lpstr>Parallax</vt:lpstr>
      <vt:lpstr>משרד עו"ד אהד ושות'</vt:lpstr>
      <vt:lpstr>תמ"א 38 - צוות המשרד </vt:lpstr>
      <vt:lpstr>יתרונות המשרד</vt:lpstr>
      <vt:lpstr>שלבים בהתחדשות עירונית – נקודות עיקריות</vt:lpstr>
      <vt:lpstr>עורך דין שמלווה אותך מהצעד הראשון - החשיבות</vt:lpstr>
      <vt:lpstr>תודה שהקשבתם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User</dc:creator>
  <cp:lastModifiedBy>User</cp:lastModifiedBy>
  <cp:revision>51</cp:revision>
  <cp:lastPrinted>2022-03-09T14:07:08Z</cp:lastPrinted>
  <dcterms:created xsi:type="dcterms:W3CDTF">2022-01-31T09:24:04Z</dcterms:created>
  <dcterms:modified xsi:type="dcterms:W3CDTF">2022-03-09T14:15:49Z</dcterms:modified>
</cp:coreProperties>
</file>